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521" r:id="rId2"/>
    <p:sldId id="522" r:id="rId3"/>
    <p:sldId id="535" r:id="rId4"/>
    <p:sldId id="529" r:id="rId5"/>
    <p:sldId id="551" r:id="rId6"/>
    <p:sldId id="548" r:id="rId7"/>
    <p:sldId id="527" r:id="rId8"/>
    <p:sldId id="525" r:id="rId9"/>
    <p:sldId id="526" r:id="rId10"/>
    <p:sldId id="528" r:id="rId11"/>
    <p:sldId id="536" r:id="rId12"/>
    <p:sldId id="537" r:id="rId13"/>
    <p:sldId id="538" r:id="rId14"/>
    <p:sldId id="539" r:id="rId15"/>
    <p:sldId id="540" r:id="rId16"/>
    <p:sldId id="541" r:id="rId17"/>
    <p:sldId id="542" r:id="rId18"/>
    <p:sldId id="543" r:id="rId19"/>
    <p:sldId id="545" r:id="rId20"/>
    <p:sldId id="546" r:id="rId21"/>
    <p:sldId id="550" r:id="rId22"/>
    <p:sldId id="549" r:id="rId23"/>
    <p:sldId id="547" r:id="rId24"/>
    <p:sldId id="552" r:id="rId25"/>
    <p:sldId id="560" r:id="rId26"/>
    <p:sldId id="563" r:id="rId27"/>
    <p:sldId id="559" r:id="rId28"/>
    <p:sldId id="561" r:id="rId29"/>
    <p:sldId id="562" r:id="rId30"/>
    <p:sldId id="55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3" autoAdjust="0"/>
    <p:restoredTop sz="86344"/>
  </p:normalViewPr>
  <p:slideViewPr>
    <p:cSldViewPr snapToGrid="0" snapToObjects="1">
      <p:cViewPr varScale="1">
        <p:scale>
          <a:sx n="93" d="100"/>
          <a:sy n="93" d="100"/>
        </p:scale>
        <p:origin x="1188" y="78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48326-F062-0D42-AE0D-B7296058FF80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52C17-700A-784B-BDE4-F7A35CFC9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8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A2F4-AE69-B84D-838F-6E2407656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2AC17-AEEE-234C-953E-FA526BA5F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47012-2EA3-B14B-A4D6-0C4D022E6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81DF-2921-AD49-9DAE-0D2A726D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F0CFB-D310-CC45-A817-700BA419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3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1DDD-CA01-704C-8BE2-304CC0E3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F5F46-8859-324F-B5F9-B29E84871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7FDED-4D26-CB4E-BB38-575FA6A9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AC34B-BF36-A741-A872-372B91FE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492B3-2CD0-8E4B-AF37-00A24F2B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9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42766-1989-AD4C-B753-1B3B8F80B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62DC9-5481-5541-8597-59FB71E61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2F905-319A-874C-B756-AEB8537D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16AA-3374-A744-A6EA-3054E90D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2657F-6817-AE47-A424-243C4151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8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17D39-3017-0444-BFD2-21AB6A35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B854A-B8C3-5948-B926-DB3E476AF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46E26-96D1-C845-AF57-B54001D7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91C4-E284-F248-A3BD-2C3AC98F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DBAA8-7A4F-0D4A-AE87-A4F71F66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3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29F0-DFB0-FE4C-B4AF-91C700200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E1164-675B-D647-8643-10D2546A1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D21E1-5441-C944-A628-54CA3EF2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678E8-F3AD-874B-B842-B4A769AE8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6AC16-5888-3742-A0A5-004358EB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2BF3-1C3A-2840-9E2E-F76DC81D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CA623-301A-9A46-A74E-A09439B21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7BABB-35A4-8848-92C7-35FE2875C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5A14D-9BF1-AD40-84E5-B203D28B7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8D3C6-C4CF-C045-A800-3FD51AEE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84B77-AEF4-0B41-9A81-A68702A6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7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4037-67D2-E94A-861B-9920621C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5E774-A5C6-B94E-A760-410EE2F2F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DCA7D-B7F2-4D4B-B173-D1647925C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21F079-CA0F-A34E-BC3B-61ABBEB41D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B0755-3721-C94F-BA02-A422223E5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4AA708-7F07-FE46-9928-0CFFA7E5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83031-3776-3E4F-920D-0F1FB11C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6ECECE-1963-8E44-857E-792A8134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9795-6025-1A41-9B5C-67323BB1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66199-02EE-3247-ADB0-752CF99D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A66D3-22E0-7746-9B6F-9ED705E8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6E098-F18C-9643-801F-6870CDB9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3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98F468-9394-6E4B-B9FF-4A54B56E38ED}"/>
              </a:ext>
            </a:extLst>
          </p:cNvPr>
          <p:cNvSpPr/>
          <p:nvPr userDrawn="1"/>
        </p:nvSpPr>
        <p:spPr>
          <a:xfrm>
            <a:off x="0" y="6435949"/>
            <a:ext cx="12192000" cy="411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7190E1-E663-9E44-B6BF-A81A1288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6218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accent6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en-US" dirty="0"/>
              <a:t>1 JAN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255E8-5B34-0242-A62B-46DAB167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8" y="6463012"/>
            <a:ext cx="7134224" cy="365125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งานจ้างที่ปรึกษาจัดทำร่างข้อกำหนดและขอบเขตงาน </a:t>
            </a:r>
            <a:r>
              <a:rPr lang="en-US" dirty="0"/>
              <a:t>(TOR) </a:t>
            </a:r>
            <a:r>
              <a:rPr lang="th-TH" dirty="0"/>
              <a:t>ระบบบริหารไฟฟ้าขัดข้อง (</a:t>
            </a:r>
            <a:r>
              <a:rPr lang="en-US" dirty="0"/>
              <a:t>OMS)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551C6-5CD5-7B4F-909A-C99140100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254" y="6446583"/>
            <a:ext cx="27432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BABEFF68-08BC-994A-8C79-4F1EDC7958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779105-02AC-284E-9661-6E5BFCFB2480}"/>
              </a:ext>
            </a:extLst>
          </p:cNvPr>
          <p:cNvSpPr/>
          <p:nvPr userDrawn="1"/>
        </p:nvSpPr>
        <p:spPr>
          <a:xfrm>
            <a:off x="0" y="-6946"/>
            <a:ext cx="12192000" cy="6130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2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391B3-F5D4-FB4F-9373-FCD23214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B5FF4-A219-E041-9818-B03E28152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6497A-3CDC-604B-9CAE-42AD1971B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D2747-2588-6F4B-AEA8-B9151284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B5489-D77C-1C4F-BAB4-08B5C07D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DD00D-FAF8-6948-A680-3B6E311F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D335-58DD-1242-B69F-D71FF5B5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C83A7-4AF5-EC4C-8087-310E30B80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D58AD-263A-384F-81E7-30BCE9C8C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6C718-EB79-D84A-9961-072260A09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๑๗ ธันวาคม ๒๕๖๔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14122-128C-184B-82EF-BB7812AF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29329-93EE-EB42-9569-A9C611ED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0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594FA-534E-134B-93EC-71949ADC0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674FE-5CE9-5349-A0A4-575ACC316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E79D-C047-524C-8C71-3192CB19A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๑๗ ธันวาคม ๒๕๖๔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A6939-B84D-7D48-BA82-DF17928AA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h-TH"/>
              <a:t>การประชุมชี้แจงและรับฟังความคิดเห็น มาตรฐานการพัฒนาแพลตฟอร์มของกระทรวงศึกษาธิการ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CFDCA-5051-BE49-B617-05B12EDAC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EFF68-08BC-994A-8C79-4F1EDC795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2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52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microsoft.com/office/2007/relationships/hdphoto" Target="../media/hdphoto6.wdp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oms@tueng.org" TargetMode="External"/><Relationship Id="rId2" Type="http://schemas.openxmlformats.org/officeDocument/2006/relationships/hyperlink" Target="https://oms.tueng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omsbot@tueng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68059-9BAD-DFB6-CCBE-E1CC2BE1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72983-5CCF-00BE-820C-212B483B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789B2-BFC7-EC16-7035-C64C5334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E5F9D71-02C9-2426-569C-7AF8CC38F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4" y="46292"/>
            <a:ext cx="1336257" cy="133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E05A2-6460-7755-0969-D3E1BF0661DD}"/>
              </a:ext>
            </a:extLst>
          </p:cNvPr>
          <p:cNvSpPr txBox="1"/>
          <p:nvPr/>
        </p:nvSpPr>
        <p:spPr>
          <a:xfrm>
            <a:off x="1707038" y="5040777"/>
            <a:ext cx="8582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คณะที่ปรึกษา</a:t>
            </a:r>
          </a:p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สำนักงานศูนย์วิจัยและให้คำปรึกษาแห่งมหาวิทยาลัยธรรมศาสตร์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E82A9-0AF4-6586-C022-A1B05D137ABA}"/>
              </a:ext>
            </a:extLst>
          </p:cNvPr>
          <p:cNvSpPr txBox="1"/>
          <p:nvPr/>
        </p:nvSpPr>
        <p:spPr>
          <a:xfrm>
            <a:off x="545188" y="1576037"/>
            <a:ext cx="110265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ประชุมเริ่มโครงการ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(Kick-off Meeting)</a:t>
            </a:r>
          </a:p>
          <a:p>
            <a:pPr algn="ctr"/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งานจ้างที่ปรึกษาจัดทำร่างข้อกำหนดและขอบเขตของงานจัดหา พัฒนา 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ติดตั้ง และบำรุงรักษาระบบบริหารไฟฟ้าขัดข้อง (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OMS)</a:t>
            </a:r>
          </a:p>
        </p:txBody>
      </p:sp>
      <p:pic>
        <p:nvPicPr>
          <p:cNvPr id="8" name="Picture 2" descr="PEA การไฟฟ้าส่วนภูมิภาค – LOGO-TH">
            <a:extLst>
              <a:ext uri="{FF2B5EF4-FFF2-40B4-BE49-F238E27FC236}">
                <a16:creationId xmlns:a16="http://schemas.microsoft.com/office/drawing/2014/main" id="{08720015-CDC2-12C8-12AA-565E772E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7865"/>
            <a:ext cx="1554638" cy="15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F2D8DB-AFBD-EEB0-B3C7-141F6E7D334F}"/>
              </a:ext>
            </a:extLst>
          </p:cNvPr>
          <p:cNvSpPr/>
          <p:nvPr/>
        </p:nvSpPr>
        <p:spPr>
          <a:xfrm>
            <a:off x="4515081" y="-167414"/>
            <a:ext cx="318498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OMS</a:t>
            </a:r>
          </a:p>
        </p:txBody>
      </p:sp>
    </p:spTree>
    <p:extLst>
      <p:ext uri="{BB962C8B-B14F-4D97-AF65-F5344CB8AC3E}">
        <p14:creationId xmlns:p14="http://schemas.microsoft.com/office/powerpoint/2010/main" val="133960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D7B7F-7F2E-EA17-3C71-65F927C1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3989A-D0BA-B252-5861-1B651FBF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E3814-CB3E-B88E-8FE5-5FC41611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627F07-6DAB-C74F-BE6F-49C0CAE32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219" y="1349837"/>
            <a:ext cx="1336257" cy="133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A การไฟฟ้าส่วนภูมิภาค – LOGO-TH">
            <a:extLst>
              <a:ext uri="{FF2B5EF4-FFF2-40B4-BE49-F238E27FC236}">
                <a16:creationId xmlns:a16="http://schemas.microsoft.com/office/drawing/2014/main" id="{829CEA23-9D04-071D-DC72-EA3E57D1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78" y="1349837"/>
            <a:ext cx="1554638" cy="15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D6C92B-3359-F62B-7276-FF6AA8442188}"/>
              </a:ext>
            </a:extLst>
          </p:cNvPr>
          <p:cNvSpPr/>
          <p:nvPr/>
        </p:nvSpPr>
        <p:spPr>
          <a:xfrm>
            <a:off x="2895600" y="724288"/>
            <a:ext cx="609491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943D34-3508-99F3-B047-51B1D786164E}"/>
              </a:ext>
            </a:extLst>
          </p:cNvPr>
          <p:cNvSpPr/>
          <p:nvPr/>
        </p:nvSpPr>
        <p:spPr>
          <a:xfrm>
            <a:off x="1464415" y="3562081"/>
            <a:ext cx="883931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8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แนวทางดำเนินงาน</a:t>
            </a:r>
            <a:endParaRPr lang="en-US" sz="8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572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D7B7F-7F2E-EA17-3C71-65F927C1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3989A-D0BA-B252-5861-1B651FBF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E3814-CB3E-B88E-8FE5-5FC41611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20710-8A85-B90E-7BB3-E3365388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1157287"/>
            <a:ext cx="5314950" cy="454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33DBF-00A2-A7DC-D27C-D3709DEF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7" y="1063571"/>
            <a:ext cx="2987895" cy="132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91DBB-2E55-5833-0F8D-7F36D5964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141" y="856755"/>
            <a:ext cx="2684995" cy="1801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13086-C717-A5B7-4780-1B2524FE5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2" y="2770379"/>
            <a:ext cx="3154780" cy="1545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E1E030-BDEA-C479-696E-E01129F2F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747" y="2947737"/>
            <a:ext cx="3069284" cy="1191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F9DAC-C672-B1A0-AC30-527F443A6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2" y="4703741"/>
            <a:ext cx="3154780" cy="1143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EE1D4-4AC9-A76A-8E44-655017BC1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4570" y="4414837"/>
            <a:ext cx="3183360" cy="14325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465D4A2-FC21-BF17-9DD3-E73EDDDE4FB0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OMS Products</a:t>
            </a:r>
          </a:p>
        </p:txBody>
      </p:sp>
    </p:spTree>
    <p:extLst>
      <p:ext uri="{BB962C8B-B14F-4D97-AF65-F5344CB8AC3E}">
        <p14:creationId xmlns:p14="http://schemas.microsoft.com/office/powerpoint/2010/main" val="250637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D7B7F-7F2E-EA17-3C71-65F927C1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3989A-D0BA-B252-5861-1B651FBF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E3814-CB3E-B88E-8FE5-5FC41611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0933A-F9F2-11FB-16E0-6F1ADB35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84" y="734496"/>
            <a:ext cx="6159170" cy="55027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33E47E-EA50-2CAC-44A3-5FF46ADEE30D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ADMS + OMS Products - Gartner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8B2E5-9976-3725-AF25-DABB24FA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57" y="1063571"/>
            <a:ext cx="2621665" cy="1162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CFCA3-0816-BBC7-CB90-62E3A3E41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847" y="856755"/>
            <a:ext cx="2355892" cy="1580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D2294E-3EB3-AEEA-4A4B-7A27B8A97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12" y="2770379"/>
            <a:ext cx="2768094" cy="1356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5CF0B-D8B4-C014-D55C-B19E53E4B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7847" y="2925997"/>
            <a:ext cx="2693078" cy="1045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77B52-E517-3C58-C2E1-BF08FBD87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12" y="4703741"/>
            <a:ext cx="2768093" cy="1003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3B5DE-5EDD-5564-3FC0-901D49AC1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656" y="4503261"/>
            <a:ext cx="3196381" cy="16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4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D7B7F-7F2E-EA17-3C71-65F927C1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3989A-D0BA-B252-5861-1B651FBF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E3814-CB3E-B88E-8FE5-5FC41611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27250AA-3BEB-5CC8-98D2-9988352AB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 r="54359"/>
          <a:stretch/>
        </p:blipFill>
        <p:spPr bwMode="auto">
          <a:xfrm>
            <a:off x="332153" y="625807"/>
            <a:ext cx="5812231" cy="560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247BE4-B207-6085-974F-389AC5A78B2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498275" y="3495799"/>
            <a:ext cx="1074839" cy="99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24FF2E-1616-E372-12BA-966771D7D9D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498275" y="3776353"/>
            <a:ext cx="1074839" cy="719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BF793C0-9567-B14D-00AA-B585EF17F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921" y="2190050"/>
            <a:ext cx="1880494" cy="4119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E6CBF1-6ACB-92D2-C044-AFAF57F49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784" y="625807"/>
            <a:ext cx="2493242" cy="1444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3CEC0F-410A-C694-0A08-7EBDFDEA7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114" y="2957511"/>
            <a:ext cx="2458140" cy="307635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FE5304E-E47D-72FF-84B1-F5AB99D71C16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Network data and CIM standard</a:t>
            </a:r>
          </a:p>
        </p:txBody>
      </p:sp>
      <p:sp>
        <p:nvSpPr>
          <p:cNvPr id="12" name="Rounded Rectangle 22">
            <a:extLst>
              <a:ext uri="{FF2B5EF4-FFF2-40B4-BE49-F238E27FC236}">
                <a16:creationId xmlns:a16="http://schemas.microsoft.com/office/drawing/2014/main" id="{02A76C1B-248C-BD7E-69D9-3C3581F79767}"/>
              </a:ext>
            </a:extLst>
          </p:cNvPr>
          <p:cNvSpPr/>
          <p:nvPr/>
        </p:nvSpPr>
        <p:spPr>
          <a:xfrm>
            <a:off x="5070176" y="3322320"/>
            <a:ext cx="599103" cy="579120"/>
          </a:xfrm>
          <a:prstGeom prst="roundRect">
            <a:avLst>
              <a:gd name="adj" fmla="val 8196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08DD4D-4F74-92E9-ABF0-4F2A5BB678D3}"/>
              </a:ext>
            </a:extLst>
          </p:cNvPr>
          <p:cNvSpPr/>
          <p:nvPr/>
        </p:nvSpPr>
        <p:spPr>
          <a:xfrm>
            <a:off x="8137450" y="2083508"/>
            <a:ext cx="278070" cy="254208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519351-B42B-8E1F-6269-554D15895ADD}"/>
              </a:ext>
            </a:extLst>
          </p:cNvPr>
          <p:cNvSpPr/>
          <p:nvPr/>
        </p:nvSpPr>
        <p:spPr>
          <a:xfrm>
            <a:off x="7486900" y="2695089"/>
            <a:ext cx="278070" cy="254208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3E16159-3C7A-16D1-E8CF-B6AA01011729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A3F396-12AC-7AB2-93A8-3EAAA2B8CEB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7802184" y="2070304"/>
            <a:ext cx="910221" cy="88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3CA4B1-7591-6ECE-2A6E-BDF915669A9F}"/>
              </a:ext>
            </a:extLst>
          </p:cNvPr>
          <p:cNvCxnSpPr>
            <a:cxnSpLocks/>
          </p:cNvCxnSpPr>
          <p:nvPr/>
        </p:nvCxnSpPr>
        <p:spPr>
          <a:xfrm>
            <a:off x="9031254" y="2053378"/>
            <a:ext cx="1100286" cy="219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11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D7B7F-7F2E-EA17-3C71-65F927C1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3989A-D0BA-B252-5861-1B651FBF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E3814-CB3E-B88E-8FE5-5FC41611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BFBCD-BC66-752C-9A35-3DB8C38FD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05490"/>
            <a:ext cx="6631040" cy="342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B08A0-802B-0BDF-6ADD-DA34E330A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3" y="1934549"/>
            <a:ext cx="5925564" cy="3184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4BDBA-1F83-EA07-FC53-1DBBCCB64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453" y="975691"/>
            <a:ext cx="7397962" cy="2956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8A0AE-CA15-E585-7152-E10E63089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687" y="2937370"/>
            <a:ext cx="6415313" cy="3372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AA3C8-A904-C326-A48D-3B77F10BC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218" y="2579142"/>
            <a:ext cx="8467269" cy="33727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3C88C1-B765-E180-C2EF-EB784C16F280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Chula + TU Project 2012 : Data Integration Plan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E568BF-C386-707F-4DFB-E5F137E1EABD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1467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D7B7F-7F2E-EA17-3C71-65F927C1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3989A-D0BA-B252-5861-1B651FBF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E3814-CB3E-B88E-8FE5-5FC41611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1A030-3EA4-B06C-C405-9A7FCE02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9" y="691472"/>
            <a:ext cx="11706225" cy="56529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F1B541-BF22-E83D-5B66-083EA549CA60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Chula + TU Project 2012 : Data Integration Plan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85F458-4BFE-AB42-BDBF-09E8D68996CC}"/>
              </a:ext>
            </a:extLst>
          </p:cNvPr>
          <p:cNvSpPr/>
          <p:nvPr/>
        </p:nvSpPr>
        <p:spPr>
          <a:xfrm>
            <a:off x="9278164" y="858603"/>
            <a:ext cx="2050841" cy="2273704"/>
          </a:xfrm>
          <a:prstGeom prst="roundRect">
            <a:avLst>
              <a:gd name="adj" fmla="val 5662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ค้นพบว่า</a:t>
            </a:r>
          </a:p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การเชื่อมโยง</a:t>
            </a:r>
          </a:p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มีมากว่า </a:t>
            </a:r>
            <a:r>
              <a:rPr lang="en-US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200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6260BD-3DA2-7C7A-F096-7B8D93829FA7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88408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D7B7F-7F2E-EA17-3C71-65F927C1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3989A-D0BA-B252-5861-1B651FBF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E3814-CB3E-B88E-8FE5-5FC41611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27D0A-55D7-3C76-1856-6E8A9B2BE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" y="709127"/>
            <a:ext cx="10291844" cy="5527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743BA8-B1BE-DF93-DB33-EDAB8E58D601}"/>
              </a:ext>
            </a:extLst>
          </p:cNvPr>
          <p:cNvSpPr txBox="1"/>
          <p:nvPr/>
        </p:nvSpPr>
        <p:spPr>
          <a:xfrm>
            <a:off x="1418425" y="15972"/>
            <a:ext cx="94430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TH Sarabun New" panose="020B0500040200020003" pitchFamily="34" charset="-34"/>
                <a:cs typeface="TH Sarabun New" panose="020B0500040200020003" pitchFamily="34" charset="-34"/>
              </a:rPr>
              <a:t>GMDM : Vendor Forum – Interoperation Test : EPRI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BEB76-661F-9866-F854-B6BB6F69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364" y="3983064"/>
            <a:ext cx="4473432" cy="2269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80616EF-45FB-DCC1-A5CE-2E7BC14D863D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DAC6A-4F69-8195-DE83-FD18A096D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8703" y="2206486"/>
            <a:ext cx="1748234" cy="16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9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D7B7F-7F2E-EA17-3C71-65F927C1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3989A-D0BA-B252-5861-1B651FBF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E3814-CB3E-B88E-8FE5-5FC41611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49B5B-F43F-2325-F52D-041D9262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874" y="2114248"/>
            <a:ext cx="5411492" cy="4230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381D8D-390E-2D74-9C5E-758E40A2F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3864" y="2957841"/>
            <a:ext cx="5188590" cy="3387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22F0E-40EC-D176-A23D-BFC52C7CFF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431"/>
          <a:stretch/>
        </p:blipFill>
        <p:spPr>
          <a:xfrm>
            <a:off x="2098362" y="939689"/>
            <a:ext cx="6859230" cy="33870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B58F309-B667-7B25-E55E-A374C7918D4B}"/>
              </a:ext>
            </a:extLst>
          </p:cNvPr>
          <p:cNvSpPr txBox="1">
            <a:spLocks/>
          </p:cNvSpPr>
          <p:nvPr/>
        </p:nvSpPr>
        <p:spPr>
          <a:xfrm>
            <a:off x="963820" y="65767"/>
            <a:ext cx="10515600" cy="9644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TU CIM Project 2018 : Jay Britton and Thammasat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57D06B-1DCD-8F54-2B20-8EBBF84168E2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57098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B0A092-1995-86E1-5E65-F82A3B64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07094-AECF-1B25-EBD8-FA32E4A6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6CAB2-9861-286B-030F-BD469B2E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C8A74-204E-8157-A433-FEF8D5483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63" y="3142275"/>
            <a:ext cx="7957529" cy="3226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DC984-FD57-7887-157C-94861850A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07978"/>
            <a:ext cx="4968735" cy="3545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586BB4-859E-94EC-E3B0-52AC569CF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30" y="740287"/>
            <a:ext cx="5233481" cy="25239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79CFF-B5C7-EE73-CA3A-8B4B3F1AC742}"/>
              </a:ext>
            </a:extLst>
          </p:cNvPr>
          <p:cNvSpPr txBox="1"/>
          <p:nvPr/>
        </p:nvSpPr>
        <p:spPr>
          <a:xfrm>
            <a:off x="1788078" y="15972"/>
            <a:ext cx="8582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PEA CIM project funded by USTDA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E555D-0DFE-E34D-440E-787F92ED957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2011" y="643846"/>
            <a:ext cx="1138144" cy="1186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606B78-DF4A-63BC-4AA7-7F445C2B9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520" y="661280"/>
            <a:ext cx="1045710" cy="1168734"/>
          </a:xfrm>
          <a:prstGeom prst="rect">
            <a:avLst/>
          </a:prstGeom>
        </p:spPr>
      </p:pic>
      <p:sp>
        <p:nvSpPr>
          <p:cNvPr id="11" name="Right Arrow 11">
            <a:extLst>
              <a:ext uri="{FF2B5EF4-FFF2-40B4-BE49-F238E27FC236}">
                <a16:creationId xmlns:a16="http://schemas.microsoft.com/office/drawing/2014/main" id="{81B69A40-7AE6-CEA5-610A-6AA7D21D9338}"/>
              </a:ext>
            </a:extLst>
          </p:cNvPr>
          <p:cNvSpPr/>
          <p:nvPr/>
        </p:nvSpPr>
        <p:spPr>
          <a:xfrm>
            <a:off x="2998048" y="1130155"/>
            <a:ext cx="676290" cy="366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2">
            <a:extLst>
              <a:ext uri="{FF2B5EF4-FFF2-40B4-BE49-F238E27FC236}">
                <a16:creationId xmlns:a16="http://schemas.microsoft.com/office/drawing/2014/main" id="{EA6D1D5D-F48B-9831-4F62-E0ACCB869208}"/>
              </a:ext>
            </a:extLst>
          </p:cNvPr>
          <p:cNvSpPr/>
          <p:nvPr/>
        </p:nvSpPr>
        <p:spPr>
          <a:xfrm>
            <a:off x="5121135" y="1198315"/>
            <a:ext cx="676290" cy="366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90587F-8B14-C0BE-BED4-867E631454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83" y="2142181"/>
            <a:ext cx="4757717" cy="19734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CD7AE80-33A9-CA5D-0446-39500B548C3B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8317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AA8F3B-A684-5C43-6ECC-97C596DA3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5DE1FC-70E1-1477-319E-D2A84379E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72B51-6809-22BA-E320-4E72B01B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ADD66-ADB3-EF08-E768-876A5E30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403" y="809913"/>
            <a:ext cx="4578157" cy="3339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579B0-EB2D-69E0-E7EB-91F755597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0232" y="635995"/>
            <a:ext cx="6114572" cy="3687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399EA-5A34-817B-FADD-62AE33352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2205" y="3442898"/>
            <a:ext cx="3794927" cy="2846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2250A4-4062-EA37-41C2-FF4676B35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196" y="4098825"/>
            <a:ext cx="5840399" cy="2123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9C00B-FF47-23D4-865E-437FD436A11A}"/>
              </a:ext>
            </a:extLst>
          </p:cNvPr>
          <p:cNvSpPr txBox="1"/>
          <p:nvPr/>
        </p:nvSpPr>
        <p:spPr>
          <a:xfrm>
            <a:off x="1788078" y="15972"/>
            <a:ext cx="8582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Visit to design PEA future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F90930-6E4E-5E97-5622-848CAEA36703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7646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DFC29-7F58-81A1-4D4F-906B9B4A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C757D-522C-83C6-A06A-FCE4D057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41565-A12C-15A4-98A3-DAA67969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F017EE-C1B5-6D04-01F7-286C2127F677}"/>
              </a:ext>
            </a:extLst>
          </p:cNvPr>
          <p:cNvSpPr/>
          <p:nvPr/>
        </p:nvSpPr>
        <p:spPr>
          <a:xfrm>
            <a:off x="1546578" y="1273097"/>
            <a:ext cx="8824224" cy="4480004"/>
          </a:xfrm>
          <a:prstGeom prst="roundRect">
            <a:avLst>
              <a:gd name="adj" fmla="val 5662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bIns="91440" rtlCol="0" anchor="ctr"/>
          <a:lstStyle/>
          <a:p>
            <a:pPr lvl="1"/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1. โครงสร้างการบริหารงาน</a:t>
            </a:r>
            <a:endParaRPr lang="en-US" sz="4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แผนการดำเนินงาน</a:t>
            </a:r>
          </a:p>
          <a:p>
            <a:pPr lvl="1"/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3. เครื่องมือในการดำเนินงาน</a:t>
            </a:r>
            <a:endParaRPr lang="en-US" sz="4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4. </a:t>
            </a: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ช่องทางการประสานงาน</a:t>
            </a:r>
            <a:endParaRPr lang="en-US" sz="4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5. </a:t>
            </a:r>
            <a:r>
              <a:rPr lang="th-TH" sz="4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แนวทางดำเนินงาน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78650-5563-3F78-E203-C7E2D26F4BF0}"/>
              </a:ext>
            </a:extLst>
          </p:cNvPr>
          <p:cNvSpPr txBox="1"/>
          <p:nvPr/>
        </p:nvSpPr>
        <p:spPr>
          <a:xfrm>
            <a:off x="1788078" y="15972"/>
            <a:ext cx="8582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หัวข้อนำเสนอ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64280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41B3D8-7F41-CC08-0532-99660AE7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810950-0BFE-DB67-1821-A9F64AED9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8B0EC-3E9D-1B61-D4B3-F4EEC21C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8C830C-BA50-AE9F-2739-88CC6555D923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E3C2D2-3D69-B706-C795-594DE1DE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7" y="864158"/>
            <a:ext cx="11116678" cy="50442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DD2CB2-66DB-41AF-F5FE-550CAA11B8F3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Current Status: OMS</a:t>
            </a:r>
          </a:p>
        </p:txBody>
      </p:sp>
    </p:spTree>
    <p:extLst>
      <p:ext uri="{BB962C8B-B14F-4D97-AF65-F5344CB8AC3E}">
        <p14:creationId xmlns:p14="http://schemas.microsoft.com/office/powerpoint/2010/main" val="571975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E6F8D9-DC5E-194B-DC92-0F311D63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D804F-898B-18D8-34EA-6B33822D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F15B2-21F7-C437-2029-101BAD4C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43ABE3-FD64-A9C1-D41D-4373B9065DEF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หน่วยงานที่เกี่ยวข้อง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6B65B-4B3B-6E53-44BE-D411DE54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1" y="919728"/>
            <a:ext cx="5920219" cy="4217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0A5AD-4316-D541-03F1-C000B868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469" y="1034780"/>
            <a:ext cx="6408750" cy="49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70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A9D027-79EA-C80C-C15C-061BB320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34DD4-B777-FC65-CA7A-80383C35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13107-E84C-E566-9F57-7ECFB29D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5D2FA-4796-29E5-35ED-ADFB0677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80310"/>
            <a:ext cx="5427803" cy="1791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093A1-D291-331C-AAF2-1E371189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30239"/>
            <a:ext cx="6648455" cy="208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9BDEB-A992-D4D2-8289-79572FA12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220" y="1246599"/>
            <a:ext cx="5155979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E8688-FE97-3AFE-5311-70C5C580C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220" y="4039776"/>
            <a:ext cx="5040233" cy="18669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5EF0D6-D781-98D9-F44C-4D1498382C85}"/>
              </a:ext>
            </a:extLst>
          </p:cNvPr>
          <p:cNvSpPr/>
          <p:nvPr/>
        </p:nvSpPr>
        <p:spPr>
          <a:xfrm>
            <a:off x="542611" y="785352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CBC35F-6B2E-8EE1-6C75-0160713F7510}"/>
              </a:ext>
            </a:extLst>
          </p:cNvPr>
          <p:cNvSpPr/>
          <p:nvPr/>
        </p:nvSpPr>
        <p:spPr>
          <a:xfrm>
            <a:off x="542611" y="3515213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B8CB6-50D8-A56D-F021-99C6A81F9C4D}"/>
              </a:ext>
            </a:extLst>
          </p:cNvPr>
          <p:cNvSpPr/>
          <p:nvPr/>
        </p:nvSpPr>
        <p:spPr>
          <a:xfrm>
            <a:off x="8231162" y="801938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D877D5-E90A-B947-49F3-2216BE298AFB}"/>
              </a:ext>
            </a:extLst>
          </p:cNvPr>
          <p:cNvSpPr/>
          <p:nvPr/>
        </p:nvSpPr>
        <p:spPr>
          <a:xfrm>
            <a:off x="8283079" y="3742091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F8AB09-4479-75DB-28B5-D14C9538ED14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F4FC6C7-9234-3D7A-BC7B-255E3DF300D5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แนวทางดำเนินการ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6609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29679-50B6-304F-DCB2-C14E14B9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A94C8-5D62-9128-55E8-F3915915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4933B-44EA-572B-81E5-7F01ED70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8F7F6-F5C7-B2FB-1AAD-A71726635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6" y="1019177"/>
            <a:ext cx="7134224" cy="2486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70BA99-824F-0040-ED43-E2C7C8318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6" y="3586211"/>
            <a:ext cx="7508449" cy="2486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A959B-E78B-22D8-5BD5-C5745D1AD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310" y="1176386"/>
            <a:ext cx="3819525" cy="240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6119B5-B788-CCEA-064B-07AF2C441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310" y="4258530"/>
            <a:ext cx="3926555" cy="17075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B7A7898-4B90-B350-D21D-DE7F8CB68885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68BE62-38CC-94E4-1A65-C9A584082B24}"/>
              </a:ext>
            </a:extLst>
          </p:cNvPr>
          <p:cNvSpPr/>
          <p:nvPr/>
        </p:nvSpPr>
        <p:spPr>
          <a:xfrm>
            <a:off x="542611" y="785352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94DCBC-5012-B624-F1A1-56DC9552F7A8}"/>
              </a:ext>
            </a:extLst>
          </p:cNvPr>
          <p:cNvSpPr/>
          <p:nvPr/>
        </p:nvSpPr>
        <p:spPr>
          <a:xfrm>
            <a:off x="542611" y="3343083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C860DC-46FA-D5B5-8A56-09FDB99CD2C6}"/>
              </a:ext>
            </a:extLst>
          </p:cNvPr>
          <p:cNvSpPr/>
          <p:nvPr/>
        </p:nvSpPr>
        <p:spPr>
          <a:xfrm>
            <a:off x="8231162" y="801938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A1F10A-2C49-82DC-766B-3ABBB0E44A1F}"/>
              </a:ext>
            </a:extLst>
          </p:cNvPr>
          <p:cNvSpPr/>
          <p:nvPr/>
        </p:nvSpPr>
        <p:spPr>
          <a:xfrm>
            <a:off x="8283079" y="3742091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6BC7CF0-D85D-0D46-42C1-C706138D3BBB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แนวทางดำเนินการ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82792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D1F2F1-22B3-74CF-E2F8-07ADE74F2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73DBE-9EA4-B47E-82F4-17B76BE41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42F98-86DD-E64E-2972-3B542C69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675556-E3A9-DE2A-91CF-F56314C97C4F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แนวทางดำเนินการ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(4.4 - 4.9)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D6F8A-74B6-0FD0-825B-306BB790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99" y="1341521"/>
            <a:ext cx="9242001" cy="417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0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8C60F-BE76-80B1-701A-31D7E6FFC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0EDF0-70E1-AD40-733F-7125FE36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0FEDF-2956-E0AE-BAAA-EE9E0B2D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0876F-0D42-3930-04B0-0830EA8E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9" y="933477"/>
            <a:ext cx="6887536" cy="2257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D4305F-88D9-2C8A-CC80-0A78769F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31" y="3413588"/>
            <a:ext cx="6954220" cy="1991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3FEED-5D02-A7D6-CF75-F6BAC6101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092" y="876319"/>
            <a:ext cx="5182323" cy="2314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BEF14A-5417-61F3-7633-651DB1A0A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30" y="3304489"/>
            <a:ext cx="7134224" cy="286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0B7654-A93C-58E8-57DF-3E9F4FA3B9C2}"/>
              </a:ext>
            </a:extLst>
          </p:cNvPr>
          <p:cNvSpPr/>
          <p:nvPr/>
        </p:nvSpPr>
        <p:spPr>
          <a:xfrm>
            <a:off x="159304" y="-61644"/>
            <a:ext cx="115653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Study : Existing Integration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6271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8DC1D-E407-0503-2EC0-ADA263E4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86944-38AD-17D6-312E-62178127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4589C-398E-442B-6BB0-FDDDFDAC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C58BB-92D5-658F-3120-46F78F83A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814022"/>
            <a:ext cx="10250330" cy="522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5ACB01-F042-50B0-5CD9-E5EAE5D2688A}"/>
              </a:ext>
            </a:extLst>
          </p:cNvPr>
          <p:cNvSpPr/>
          <p:nvPr/>
        </p:nvSpPr>
        <p:spPr>
          <a:xfrm>
            <a:off x="159304" y="-51370"/>
            <a:ext cx="115653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Study : Existing Integration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9150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849D2-B88E-304B-6185-7709F9AC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305623-7B19-79FD-C9DD-C56C8AB6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C2F25-377D-6E73-70F0-7B603343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8C239-F654-4A22-7165-A3F0FD4A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273" y="835888"/>
            <a:ext cx="5035962" cy="4248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13564-D5CE-682B-6697-66C3165F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6" y="1415909"/>
            <a:ext cx="4383715" cy="3088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796D5-DD9A-F8AC-AC77-3135378F5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355" y="2824136"/>
            <a:ext cx="6230219" cy="323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2D27B0-A063-0DCD-4A1F-628301ED81C5}"/>
              </a:ext>
            </a:extLst>
          </p:cNvPr>
          <p:cNvSpPr/>
          <p:nvPr/>
        </p:nvSpPr>
        <p:spPr>
          <a:xfrm>
            <a:off x="159304" y="-82192"/>
            <a:ext cx="1156533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Conversion</a:t>
            </a:r>
            <a:r>
              <a:rPr lang="en-US" sz="4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Tool : GIS -&gt; OMS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1EF4B6E-2D0F-2500-145D-59C91F3E8533}"/>
              </a:ext>
            </a:extLst>
          </p:cNvPr>
          <p:cNvSpPr/>
          <p:nvPr/>
        </p:nvSpPr>
        <p:spPr>
          <a:xfrm>
            <a:off x="2339245" y="2823312"/>
            <a:ext cx="791110" cy="59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57E08EE-607D-B433-1D4F-93AB069CC5C3}"/>
              </a:ext>
            </a:extLst>
          </p:cNvPr>
          <p:cNvSpPr/>
          <p:nvPr/>
        </p:nvSpPr>
        <p:spPr>
          <a:xfrm rot="20228028">
            <a:off x="6039518" y="1997840"/>
            <a:ext cx="1008952" cy="590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1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4B479-D083-E31C-3E27-2430D243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0EA9F-3702-1FD8-D158-D97BD520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5E581-FCC8-D256-D68C-A9F23EA6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C142A-C853-E6A6-4925-1C99AF87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20" y="821933"/>
            <a:ext cx="10126160" cy="5214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CAE25C-D088-DDD6-9228-4CCB3EB7F0EB}"/>
              </a:ext>
            </a:extLst>
          </p:cNvPr>
          <p:cNvSpPr/>
          <p:nvPr/>
        </p:nvSpPr>
        <p:spPr>
          <a:xfrm>
            <a:off x="159304" y="-113014"/>
            <a:ext cx="115653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Future Software System : CBS3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230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E1E63-64B2-D33D-B4BE-AE0E49565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JAN 2023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0D114-9BBC-6DBA-2C5B-D141F8C2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F56DD-470E-9BE6-9A13-A7D16219D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BFA2B-065E-7CEE-7B86-B52DE6D4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" y="866325"/>
            <a:ext cx="5104321" cy="276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7D6FE6-13D7-456D-9CAF-B71E7719F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47" y="2989672"/>
            <a:ext cx="6183543" cy="3207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F59450-DE69-0886-07A5-8E9E20BBC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756" y="778531"/>
            <a:ext cx="7730698" cy="415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616E50-8F5E-3EED-C7F1-FE4A46EB5837}"/>
              </a:ext>
            </a:extLst>
          </p:cNvPr>
          <p:cNvSpPr/>
          <p:nvPr/>
        </p:nvSpPr>
        <p:spPr>
          <a:xfrm>
            <a:off x="159304" y="-113014"/>
            <a:ext cx="1156533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Study : Existing OMS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336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D7B7F-7F2E-EA17-3C71-65F927C1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3989A-D0BA-B252-5861-1B651FBF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E3814-CB3E-B88E-8FE5-5FC41611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A50BE-06A2-AF9E-F08D-8D26B443B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83403"/>
            <a:ext cx="6315953" cy="5563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6F6F1-AEA1-149C-B1CB-9F3CF89BF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26"/>
          <a:stretch/>
        </p:blipFill>
        <p:spPr>
          <a:xfrm>
            <a:off x="6657291" y="2651457"/>
            <a:ext cx="5534709" cy="3336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01AF5-B886-1DFA-C7BF-A4E9F4B1AB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2831" y="1171794"/>
            <a:ext cx="1475484" cy="1537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5FAC5-E731-BF0A-B035-EE91F312C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239" y="1195625"/>
            <a:ext cx="1068638" cy="138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BA15CC-FABD-97C3-4090-BE900EA38F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6351" t="16054" r="80160" b="48019"/>
          <a:stretch/>
        </p:blipFill>
        <p:spPr>
          <a:xfrm>
            <a:off x="10054723" y="1286359"/>
            <a:ext cx="1093890" cy="1208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A125C6-5E5F-47D9-C09D-7AC41AAF0DF6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โครงสร้างการบริหารงาน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10362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B1048-4C9F-8898-85BF-452B44C6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87588"/>
            <a:ext cx="2743200" cy="365125"/>
          </a:xfrm>
        </p:spPr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AB577-2622-5A21-74BA-3C05FFC4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F2977-E78C-E36D-2270-BE5B3657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DB7CAC-D30A-EA28-8B4C-4728F201A520}"/>
              </a:ext>
            </a:extLst>
          </p:cNvPr>
          <p:cNvSpPr txBox="1">
            <a:spLocks/>
          </p:cNvSpPr>
          <p:nvPr/>
        </p:nvSpPr>
        <p:spPr>
          <a:xfrm>
            <a:off x="747252" y="2199367"/>
            <a:ext cx="10515600" cy="234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ขอบคุณครับ</a:t>
            </a:r>
          </a:p>
          <a:p>
            <a:pPr algn="ctr"/>
            <a:r>
              <a:rPr lang="en-US" sz="6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 &amp; A</a:t>
            </a:r>
            <a:endParaRPr lang="th-TH" sz="6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1289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83414-D1ED-D30A-8EC2-758DE1DE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2D1BE-C732-E22E-0A0F-265211F9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2042C-3AEA-7C9E-FE72-ED845F4A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27B806-96AD-A3C4-4598-C44965B2569C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แผนการดำเนินงาน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6B28F-25B8-D023-96DF-5A7D7B83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4" y="717508"/>
            <a:ext cx="4657725" cy="328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3A198-DA4B-291F-EFAF-6492BECD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60" y="4049514"/>
            <a:ext cx="5176756" cy="2267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C7C0AF-1EAC-5A5E-A618-8D86FE777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335" y="734487"/>
            <a:ext cx="6368811" cy="3107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EB5D0-B58B-6DFD-02AA-D66367C88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911" y="3816219"/>
            <a:ext cx="2963827" cy="251765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5B333BE-F3FA-E783-CF36-91142EC3B14C}"/>
              </a:ext>
            </a:extLst>
          </p:cNvPr>
          <p:cNvSpPr/>
          <p:nvPr/>
        </p:nvSpPr>
        <p:spPr>
          <a:xfrm>
            <a:off x="152400" y="675933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37DBD8-F376-A9CF-0846-CFA0E731ADC8}"/>
              </a:ext>
            </a:extLst>
          </p:cNvPr>
          <p:cNvSpPr/>
          <p:nvPr/>
        </p:nvSpPr>
        <p:spPr>
          <a:xfrm>
            <a:off x="283085" y="4401862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12FB08-5B5A-113A-1DF3-0CA4856182FE}"/>
              </a:ext>
            </a:extLst>
          </p:cNvPr>
          <p:cNvSpPr/>
          <p:nvPr/>
        </p:nvSpPr>
        <p:spPr>
          <a:xfrm>
            <a:off x="5509646" y="1734764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89C422-0E2A-8E81-DB43-0E007061F360}"/>
              </a:ext>
            </a:extLst>
          </p:cNvPr>
          <p:cNvSpPr/>
          <p:nvPr/>
        </p:nvSpPr>
        <p:spPr>
          <a:xfrm>
            <a:off x="6658542" y="4301523"/>
            <a:ext cx="261370" cy="2520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38448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F736CA-91AC-F686-12B4-76C43615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689FB-418E-93E6-FB9B-E205F743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2BD93-9084-9A30-53A4-1CF4B22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2F9B2-CAF7-F80A-C789-67AAF5A1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2" y="830680"/>
            <a:ext cx="4237949" cy="1745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93C6C-6F5D-9018-CE0D-4A1F65611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812" y="660050"/>
            <a:ext cx="6225844" cy="3903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48FD7-4F96-9235-B39F-65C9A7C378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344" y="2642716"/>
            <a:ext cx="8064034" cy="36861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F9B6BE3-8E51-32E9-7167-CF79BBA17971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แผนการดำเนินงาน</a:t>
            </a:r>
          </a:p>
        </p:txBody>
      </p:sp>
    </p:spTree>
    <p:extLst>
      <p:ext uri="{BB962C8B-B14F-4D97-AF65-F5344CB8AC3E}">
        <p14:creationId xmlns:p14="http://schemas.microsoft.com/office/powerpoint/2010/main" val="531249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1B7DB9-A566-5A1E-91EB-60537AAD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0A856-C592-E4E5-1163-C512D3F7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9D098-EFCE-A9B2-2C71-0736009F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0703F-AA9E-4B73-2CFA-D8542FF0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5" y="993819"/>
            <a:ext cx="5298635" cy="2057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B9810-AB8F-0451-1C12-46A63B69E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8" y="3410418"/>
            <a:ext cx="6940146" cy="2094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F89ED-3E54-0448-DE6F-87BC0786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102" y="1118655"/>
            <a:ext cx="4326609" cy="181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C3321A-6539-0DB0-CB8C-1FC19FA8F5F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71597" y="2624614"/>
            <a:ext cx="4210114" cy="364377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1B0732-0BF8-F81B-A927-23677FEE9893}"/>
              </a:ext>
            </a:extLst>
          </p:cNvPr>
          <p:cNvSpPr/>
          <p:nvPr/>
        </p:nvSpPr>
        <p:spPr>
          <a:xfrm>
            <a:off x="152400" y="116219"/>
            <a:ext cx="464949" cy="4027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67CD4CF-E46F-C864-CC24-190B07F9A9A6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แผนการดำเนินงาน</a:t>
            </a:r>
          </a:p>
        </p:txBody>
      </p:sp>
    </p:spTree>
    <p:extLst>
      <p:ext uri="{BB962C8B-B14F-4D97-AF65-F5344CB8AC3E}">
        <p14:creationId xmlns:p14="http://schemas.microsoft.com/office/powerpoint/2010/main" val="242343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83414-D1ED-D30A-8EC2-758DE1DE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82D1BE-C732-E22E-0A0F-265211F9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2042C-3AEA-7C9E-FE72-ED845F4A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27B806-96AD-A3C4-4598-C44965B2569C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แผนการดำเนินงาน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9A8BE-581E-74F2-D63C-542A95D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55" y="619125"/>
            <a:ext cx="10025482" cy="5682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1FF8F8-5C8A-CA14-3C48-EEBE0935610F}"/>
              </a:ext>
            </a:extLst>
          </p:cNvPr>
          <p:cNvSpPr txBox="1"/>
          <p:nvPr/>
        </p:nvSpPr>
        <p:spPr>
          <a:xfrm>
            <a:off x="9719360" y="1428106"/>
            <a:ext cx="20681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30:   11 Mar 2023</a:t>
            </a:r>
          </a:p>
          <a:p>
            <a:r>
              <a:rPr lang="en-US" dirty="0"/>
              <a:t>2: 60:   10 Apr 2023</a:t>
            </a:r>
          </a:p>
          <a:p>
            <a:r>
              <a:rPr lang="en-US" dirty="0"/>
              <a:t>3: 90:   10 May 2023</a:t>
            </a:r>
          </a:p>
          <a:p>
            <a:r>
              <a:rPr lang="en-US" dirty="0"/>
              <a:t>4: 150:  9 July 2023</a:t>
            </a:r>
          </a:p>
          <a:p>
            <a:r>
              <a:rPr lang="en-US" dirty="0"/>
              <a:t>5: 180:  8 Aug 2023</a:t>
            </a:r>
          </a:p>
        </p:txBody>
      </p:sp>
    </p:spTree>
    <p:extLst>
      <p:ext uri="{BB962C8B-B14F-4D97-AF65-F5344CB8AC3E}">
        <p14:creationId xmlns:p14="http://schemas.microsoft.com/office/powerpoint/2010/main" val="383707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95895-9C13-3A9E-AAAF-93F07E47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0041B-38DE-967A-52DD-C586219F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2A723-0A63-E19F-4550-785BFDBAF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1F1789-7108-410F-F46B-DA1B917BE69A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เครื่องมือบริหารโครงการ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59659-E2A0-83D1-E272-9E468746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" y="775300"/>
            <a:ext cx="6913899" cy="4454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62618F-F9D2-D076-F12C-1BE8DFF4EC32}"/>
              </a:ext>
            </a:extLst>
          </p:cNvPr>
          <p:cNvSpPr txBox="1"/>
          <p:nvPr/>
        </p:nvSpPr>
        <p:spPr>
          <a:xfrm>
            <a:off x="7579922" y="846638"/>
            <a:ext cx="43717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 </a:t>
            </a:r>
            <a:r>
              <a:rPr lang="th-TH" sz="2800" dirty="0"/>
              <a:t>บริหารข้อมูลอย่างมีประสิทธิภาพ</a:t>
            </a:r>
          </a:p>
          <a:p>
            <a:r>
              <a:rPr lang="en-US" sz="2800" dirty="0"/>
              <a:t>2. </a:t>
            </a:r>
            <a:r>
              <a:rPr lang="th-TH" sz="2800" dirty="0"/>
              <a:t>สถาปัตยกรรมองค์กร มาตรฐานสากล</a:t>
            </a:r>
          </a:p>
          <a:p>
            <a:r>
              <a:rPr lang="en-US" sz="2800" dirty="0"/>
              <a:t>3. </a:t>
            </a:r>
            <a:r>
              <a:rPr lang="th-TH" sz="2800" dirty="0"/>
              <a:t>ลดเวลาการจัดทำเอกสาร</a:t>
            </a:r>
          </a:p>
          <a:p>
            <a:r>
              <a:rPr lang="en-US" sz="2800" dirty="0"/>
              <a:t>4. </a:t>
            </a:r>
            <a:r>
              <a:rPr lang="th-TH" sz="2800" dirty="0"/>
              <a:t>นำข้อมูลไปใช้ต่อได้อย่างมีประสิทธิภาพ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F9662F-8F5A-9150-A17C-CCB31D31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053" y="3258808"/>
            <a:ext cx="4746785" cy="3149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8DDDCF-8510-ED9E-7599-6389D728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526" y="2833059"/>
            <a:ext cx="5185928" cy="339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538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7A69F-88E4-5B99-8705-328C1B68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 MAR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16C9F-94F2-3764-F97B-3B322C6D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งานจ้างที่ปรึกษาจัดทำร่างข้อกำหนดและขอบเขตงาน </a:t>
            </a:r>
            <a:r>
              <a:rPr lang="en-US"/>
              <a:t>(TOR) </a:t>
            </a:r>
            <a:r>
              <a:rPr lang="th-TH"/>
              <a:t>ระบบบริหารไฟฟ้าขัดข้อง (</a:t>
            </a:r>
            <a:r>
              <a:rPr lang="en-US"/>
              <a:t>OMS)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B8BC4-3A51-8BB9-2B86-3957BA85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EFF68-08BC-994A-8C79-4F1EDC7958C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74A2BA-F90E-34DB-8404-59C6DF7EC3C2}"/>
              </a:ext>
            </a:extLst>
          </p:cNvPr>
          <p:cNvSpPr txBox="1">
            <a:spLocks/>
          </p:cNvSpPr>
          <p:nvPr/>
        </p:nvSpPr>
        <p:spPr>
          <a:xfrm>
            <a:off x="963820" y="33683"/>
            <a:ext cx="10515600" cy="6423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ช่องทางการประสานงาน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2D237-63A4-B4AD-0667-17C242263B0F}"/>
              </a:ext>
            </a:extLst>
          </p:cNvPr>
          <p:cNvSpPr txBox="1"/>
          <p:nvPr/>
        </p:nvSpPr>
        <p:spPr>
          <a:xfrm>
            <a:off x="2251556" y="990549"/>
            <a:ext cx="8291180" cy="4847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Web site:		</a:t>
            </a:r>
            <a:r>
              <a:rPr lang="th-TH" sz="2400" dirty="0"/>
              <a:t>	</a:t>
            </a:r>
            <a:r>
              <a:rPr lang="en-US" sz="2400" dirty="0">
                <a:hlinkClick r:id="rId2"/>
              </a:rPr>
              <a:t>https://oms.tueng.org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Project Email:		</a:t>
            </a:r>
            <a:r>
              <a:rPr lang="th-TH" sz="2400" dirty="0"/>
              <a:t>	</a:t>
            </a:r>
            <a:r>
              <a:rPr lang="en-US" sz="2400" dirty="0">
                <a:hlinkClick r:id="rId3"/>
              </a:rPr>
              <a:t>oms@tueng.org</a:t>
            </a:r>
            <a:br>
              <a:rPr lang="en-US" sz="2400" dirty="0"/>
            </a:br>
            <a:r>
              <a:rPr lang="en-US" sz="2400" dirty="0"/>
              <a:t>				dr.choompol.boonmee@gmail.com</a:t>
            </a:r>
          </a:p>
          <a:p>
            <a:r>
              <a:rPr lang="en-US" sz="2400" dirty="0"/>
              <a:t>Auto Email: 		</a:t>
            </a:r>
            <a:r>
              <a:rPr lang="th-TH" sz="2400" dirty="0"/>
              <a:t>	</a:t>
            </a:r>
            <a:r>
              <a:rPr lang="en-US" sz="2400" dirty="0">
                <a:hlinkClick r:id="rId4"/>
              </a:rPr>
              <a:t>omsbot@tueng.org</a:t>
            </a:r>
            <a:endParaRPr lang="th-TH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Storage:		</a:t>
            </a:r>
            <a:r>
              <a:rPr lang="th-TH" sz="2400" dirty="0"/>
              <a:t>	</a:t>
            </a:r>
            <a:r>
              <a:rPr lang="en-US" sz="2400" dirty="0"/>
              <a:t>box.com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LINE group:		</a:t>
            </a:r>
            <a:r>
              <a:rPr lang="th-TH" sz="2400" dirty="0"/>
              <a:t>	</a:t>
            </a:r>
            <a:r>
              <a:rPr lang="en-US" sz="2400" dirty="0"/>
              <a:t>TU-PEA OMS Working group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Standup meeting:	</a:t>
            </a:r>
            <a:r>
              <a:rPr lang="th-TH" sz="2400" dirty="0"/>
              <a:t>	</a:t>
            </a:r>
            <a:r>
              <a:rPr lang="en-US" sz="2400" dirty="0"/>
              <a:t>Tuesday 8:30, Friday 8:30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Monthly meeting:	</a:t>
            </a:r>
            <a:r>
              <a:rPr lang="th-TH" sz="2400" dirty="0"/>
              <a:t>	</a:t>
            </a:r>
            <a:r>
              <a:rPr lang="en-US" sz="2400" dirty="0"/>
              <a:t>TBD (1 Mar 2023)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Phone:			</a:t>
            </a:r>
            <a:r>
              <a:rPr lang="th-TH" sz="2400" dirty="0"/>
              <a:t>	</a:t>
            </a:r>
            <a:r>
              <a:rPr lang="en-US" sz="2400" dirty="0"/>
              <a:t>081-847-4149, 098-891-4264</a:t>
            </a:r>
          </a:p>
        </p:txBody>
      </p:sp>
    </p:spTree>
    <p:extLst>
      <p:ext uri="{BB962C8B-B14F-4D97-AF65-F5344CB8AC3E}">
        <p14:creationId xmlns:p14="http://schemas.microsoft.com/office/powerpoint/2010/main" val="2789286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6195</TotalTime>
  <Words>1108</Words>
  <Application>Microsoft Office PowerPoint</Application>
  <PresentationFormat>Widescreen</PresentationFormat>
  <Paragraphs>178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TH Sarabun New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choompol@staff.tu.ac.th 3100601641284</cp:lastModifiedBy>
  <cp:revision>121</cp:revision>
  <cp:lastPrinted>2021-12-16T17:01:45Z</cp:lastPrinted>
  <dcterms:created xsi:type="dcterms:W3CDTF">2021-12-15T15:00:12Z</dcterms:created>
  <dcterms:modified xsi:type="dcterms:W3CDTF">2023-02-28T05:08:11Z</dcterms:modified>
</cp:coreProperties>
</file>